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rawings/drawing1.xml" ContentType="application/vnd.openxmlformats-officedocument.drawingml.chartshap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60" autoAdjust="0"/>
  </p:normalViewPr>
  <p:slideViewPr>
    <p:cSldViewPr>
      <p:cViewPr varScale="1">
        <p:scale>
          <a:sx n="104" d="100"/>
          <a:sy n="104" d="100"/>
        </p:scale>
        <p:origin x="-180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Documents%20and%20Settings\q022ds\Desktop\Rektoratsaufwendungen%202010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q022ds\Desktop\Rektoratsaufwendungen%202010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de-AT"/>
  <c:chart>
    <c:title>
      <c:tx>
        <c:rich>
          <a:bodyPr/>
          <a:lstStyle/>
          <a:p>
            <a:pPr>
              <a:defRPr>
                <a:latin typeface="Arial" pitchFamily="34" charset="0"/>
                <a:cs typeface="Arial" pitchFamily="34" charset="0"/>
              </a:defRPr>
            </a:pPr>
            <a:r>
              <a:rPr lang="de-AT" dirty="0" smtClean="0">
                <a:latin typeface="Arial" pitchFamily="34" charset="0"/>
                <a:cs typeface="Arial" pitchFamily="34" charset="0"/>
              </a:rPr>
              <a:t>Rektoratsaufwendungen 2010 </a:t>
            </a:r>
            <a:endParaRPr lang="de-AT" dirty="0">
              <a:latin typeface="Arial" pitchFamily="34" charset="0"/>
              <a:cs typeface="Arial" pitchFamily="34" charset="0"/>
            </a:endParaRPr>
          </a:p>
          <a:p>
            <a:pPr>
              <a:defRPr>
                <a:latin typeface="Arial" pitchFamily="34" charset="0"/>
                <a:cs typeface="Arial" pitchFamily="34" charset="0"/>
              </a:defRPr>
            </a:pPr>
            <a:r>
              <a:rPr lang="de-AT" dirty="0" smtClean="0">
                <a:latin typeface="Arial" pitchFamily="34" charset="0"/>
                <a:cs typeface="Arial" pitchFamily="34" charset="0"/>
              </a:rPr>
              <a:t>Steigerung zu 2004 in </a:t>
            </a:r>
            <a:r>
              <a:rPr lang="de-AT" dirty="0">
                <a:latin typeface="Arial" pitchFamily="34" charset="0"/>
                <a:cs typeface="Arial" pitchFamily="34" charset="0"/>
              </a:rPr>
              <a:t>Prozent und gerundet in Euro </a:t>
            </a:r>
          </a:p>
        </c:rich>
      </c:tx>
      <c:layout>
        <c:manualLayout>
          <c:xMode val="edge"/>
          <c:yMode val="edge"/>
          <c:x val="0.15432492267884212"/>
          <c:y val="1.1554587369080237E-2"/>
        </c:manualLayout>
      </c:layout>
    </c:title>
    <c:plotArea>
      <c:layout>
        <c:manualLayout>
          <c:layoutTarget val="inner"/>
          <c:xMode val="edge"/>
          <c:yMode val="edge"/>
          <c:x val="0.26051339824030395"/>
          <c:y val="0.13925729828468672"/>
          <c:w val="0.73805266928089064"/>
          <c:h val="0.83933550407448665"/>
        </c:manualLayout>
      </c:layout>
      <c:barChart>
        <c:barDir val="bar"/>
        <c:grouping val="clustered"/>
        <c:ser>
          <c:idx val="0"/>
          <c:order val="0"/>
          <c:dLbls>
            <c:dLbl>
              <c:idx val="0"/>
              <c:layout/>
              <c:dLblPos val="outEnd"/>
              <c:showVal val="1"/>
            </c:dLbl>
            <c:dLbl>
              <c:idx val="3"/>
              <c:layout/>
              <c:dLblPos val="outEnd"/>
              <c:showVal val="1"/>
            </c:dLbl>
            <c:numFmt formatCode="#,##0" sourceLinked="0"/>
            <c:spPr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/>
              <a:lstStyle/>
              <a:p>
                <a:pPr>
                  <a:defRPr b="1">
                    <a:latin typeface="Arial" pitchFamily="34" charset="0"/>
                    <a:cs typeface="Arial" pitchFamily="34" charset="0"/>
                  </a:defRPr>
                </a:pPr>
                <a:endParaRPr lang="de-DE"/>
              </a:p>
            </c:txPr>
            <c:showVal val="1"/>
          </c:dLbls>
          <c:cat>
            <c:strRef>
              <c:f>Tabelle1!$A$27:$A$47</c:f>
              <c:strCache>
                <c:ptCount val="21"/>
                <c:pt idx="0">
                  <c:v>Uni Innsbruck   165 %</c:v>
                </c:pt>
                <c:pt idx="1">
                  <c:v>Uni Salzburg   118 %</c:v>
                </c:pt>
                <c:pt idx="2">
                  <c:v>Med. Uni Innsbruck   113 %</c:v>
                </c:pt>
                <c:pt idx="3">
                  <c:v>TU Wien     96 %</c:v>
                </c:pt>
                <c:pt idx="4">
                  <c:v>WU Wien     73 %</c:v>
                </c:pt>
                <c:pt idx="5">
                  <c:v>BOKU Wien     67 %</c:v>
                </c:pt>
                <c:pt idx="6">
                  <c:v>Kunst Uni Linz     55 %</c:v>
                </c:pt>
                <c:pt idx="7">
                  <c:v>Kunst Uni Wien    54 %</c:v>
                </c:pt>
                <c:pt idx="8">
                  <c:v>Med. Uni Wien     53 %</c:v>
                </c:pt>
                <c:pt idx="9">
                  <c:v>Uni Linz     47 %</c:v>
                </c:pt>
                <c:pt idx="10">
                  <c:v>Uni Wien     43 %</c:v>
                </c:pt>
                <c:pt idx="11">
                  <c:v>Med. Uni Graz     39 %</c:v>
                </c:pt>
                <c:pt idx="12">
                  <c:v>TU Graz     33 %</c:v>
                </c:pt>
                <c:pt idx="13">
                  <c:v>VetMed Wien     28 %</c:v>
                </c:pt>
                <c:pt idx="14">
                  <c:v>Kunst Uni Graz     26 %</c:v>
                </c:pt>
                <c:pt idx="15">
                  <c:v>Akad. d.bild. Künste Wien     24 %</c:v>
                </c:pt>
                <c:pt idx="16">
                  <c:v>Angewandte Wien     20 %</c:v>
                </c:pt>
                <c:pt idx="17">
                  <c:v>Uni Graz     12 %</c:v>
                </c:pt>
                <c:pt idx="18">
                  <c:v>Mozarteum Salzburg     11 %</c:v>
                </c:pt>
                <c:pt idx="19">
                  <c:v>Uni Klagenfurt      1 %</c:v>
                </c:pt>
                <c:pt idx="20">
                  <c:v>Montanuni Leoben      1 %</c:v>
                </c:pt>
              </c:strCache>
            </c:strRef>
          </c:cat>
          <c:val>
            <c:numRef>
              <c:f>Tabelle1!$B$27:$B$47</c:f>
              <c:numCache>
                <c:formatCode>General</c:formatCode>
                <c:ptCount val="21"/>
                <c:pt idx="0" formatCode="#,##0">
                  <c:v>827600</c:v>
                </c:pt>
                <c:pt idx="1">
                  <c:v>591800</c:v>
                </c:pt>
                <c:pt idx="2" formatCode="#,##0">
                  <c:v>612300</c:v>
                </c:pt>
                <c:pt idx="3" formatCode="#,##0">
                  <c:v>1121500</c:v>
                </c:pt>
                <c:pt idx="4" formatCode="#,##0">
                  <c:v>912100</c:v>
                </c:pt>
                <c:pt idx="5" formatCode="#,##0">
                  <c:v>734900</c:v>
                </c:pt>
                <c:pt idx="6" formatCode="#,##0">
                  <c:v>551600</c:v>
                </c:pt>
                <c:pt idx="7" formatCode="#,##0">
                  <c:v>540100</c:v>
                </c:pt>
                <c:pt idx="8" formatCode="#,##0">
                  <c:v>934700</c:v>
                </c:pt>
                <c:pt idx="9" formatCode="#,##0">
                  <c:v>775300</c:v>
                </c:pt>
                <c:pt idx="10" formatCode="#,##0">
                  <c:v>945400</c:v>
                </c:pt>
                <c:pt idx="11" formatCode="#,##0">
                  <c:v>636800</c:v>
                </c:pt>
                <c:pt idx="12" formatCode="#,##0">
                  <c:v>521900</c:v>
                </c:pt>
                <c:pt idx="13" formatCode="#,##0">
                  <c:v>701700</c:v>
                </c:pt>
                <c:pt idx="14" formatCode="#,##0">
                  <c:v>302500</c:v>
                </c:pt>
                <c:pt idx="15" formatCode="#,##0">
                  <c:v>450600</c:v>
                </c:pt>
                <c:pt idx="16" formatCode="#,##0">
                  <c:v>275800</c:v>
                </c:pt>
                <c:pt idx="17" formatCode="#,##0">
                  <c:v>456800</c:v>
                </c:pt>
                <c:pt idx="18" formatCode="#,##0">
                  <c:v>375900</c:v>
                </c:pt>
                <c:pt idx="19" formatCode="#,##0">
                  <c:v>494500</c:v>
                </c:pt>
                <c:pt idx="20" formatCode="#,##0">
                  <c:v>469700</c:v>
                </c:pt>
              </c:numCache>
            </c:numRef>
          </c:val>
        </c:ser>
        <c:dLbls>
          <c:showVal val="1"/>
        </c:dLbls>
        <c:gapWidth val="32"/>
        <c:axId val="48433024"/>
        <c:axId val="48434560"/>
      </c:barChart>
      <c:catAx>
        <c:axId val="48433024"/>
        <c:scaling>
          <c:orientation val="maxMin"/>
        </c:scaling>
        <c:axPos val="l"/>
        <c:numFmt formatCode="General" sourceLinked="1"/>
        <c:tickLblPos val="nextTo"/>
        <c:txPr>
          <a:bodyPr/>
          <a:lstStyle/>
          <a:p>
            <a:pPr>
              <a:defRPr b="1">
                <a:latin typeface="Arial" pitchFamily="34" charset="0"/>
                <a:cs typeface="Arial" pitchFamily="34" charset="0"/>
              </a:defRPr>
            </a:pPr>
            <a:endParaRPr lang="de-DE"/>
          </a:p>
        </c:txPr>
        <c:crossAx val="48434560"/>
        <c:crosses val="autoZero"/>
        <c:auto val="1"/>
        <c:lblAlgn val="ctr"/>
        <c:lblOffset val="100"/>
      </c:catAx>
      <c:valAx>
        <c:axId val="48434560"/>
        <c:scaling>
          <c:orientation val="minMax"/>
        </c:scaling>
        <c:delete val="1"/>
        <c:axPos val="t"/>
        <c:numFmt formatCode="#,##0" sourceLinked="1"/>
        <c:majorTickMark val="none"/>
        <c:tickLblPos val="none"/>
        <c:crossAx val="48433024"/>
        <c:crosses val="autoZero"/>
        <c:crossBetween val="between"/>
      </c:valAx>
    </c:plotArea>
    <c:plotVisOnly val="1"/>
  </c:chart>
  <c:txPr>
    <a:bodyPr/>
    <a:lstStyle/>
    <a:p>
      <a:pPr>
        <a:defRPr baseline="0">
          <a:solidFill>
            <a:schemeClr val="tx1"/>
          </a:solidFill>
        </a:defRPr>
      </a:pPr>
      <a:endParaRPr lang="de-DE"/>
    </a:p>
  </c:txPr>
  <c:externalData r:id="rId1"/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de-AT"/>
  <c:style val="3"/>
  <c:chart>
    <c:title>
      <c:tx>
        <c:rich>
          <a:bodyPr/>
          <a:lstStyle/>
          <a:p>
            <a:pPr>
              <a:defRPr/>
            </a:pPr>
            <a:r>
              <a:rPr lang="en-US" sz="1200" dirty="0" err="1">
                <a:latin typeface="Arial" pitchFamily="34" charset="0"/>
                <a:cs typeface="Arial" pitchFamily="34" charset="0"/>
              </a:rPr>
              <a:t>durchschnittliche</a:t>
            </a:r>
            <a:r>
              <a:rPr lang="en-US" sz="1200" baseline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200" baseline="0" dirty="0" err="1">
                <a:latin typeface="Arial" pitchFamily="34" charset="0"/>
                <a:cs typeface="Arial" pitchFamily="34" charset="0"/>
              </a:rPr>
              <a:t>j</a:t>
            </a:r>
            <a:r>
              <a:rPr lang="en-US" sz="1200" dirty="0" err="1">
                <a:latin typeface="Arial" pitchFamily="34" charset="0"/>
                <a:cs typeface="Arial" pitchFamily="34" charset="0"/>
              </a:rPr>
              <a:t>ährliche</a:t>
            </a:r>
            <a:r>
              <a:rPr lang="en-US" sz="1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Steigerung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der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Rektoratsaufwendungen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200" dirty="0"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r>
              <a:rPr lang="en-US" sz="1200" dirty="0">
                <a:latin typeface="Arial" pitchFamily="34" charset="0"/>
                <a:cs typeface="Arial" pitchFamily="34" charset="0"/>
              </a:rPr>
              <a:t>in % (2004-2010)</a:t>
            </a:r>
          </a:p>
        </c:rich>
      </c:tx>
      <c:layout/>
    </c:title>
    <c:plotArea>
      <c:layout>
        <c:manualLayout>
          <c:layoutTarget val="inner"/>
          <c:xMode val="edge"/>
          <c:yMode val="edge"/>
          <c:x val="8.79609342310472E-2"/>
          <c:y val="0.16269320501603968"/>
          <c:w val="0.89996177108296238"/>
          <c:h val="0.48174880917663077"/>
        </c:manualLayout>
      </c:layout>
      <c:barChart>
        <c:barDir val="col"/>
        <c:grouping val="clustered"/>
        <c:ser>
          <c:idx val="0"/>
          <c:order val="0"/>
          <c:dPt>
            <c:idx val="21"/>
            <c:spPr>
              <a:solidFill>
                <a:schemeClr val="accent2"/>
              </a:solidFill>
            </c:spPr>
          </c:dPt>
          <c:cat>
            <c:strRef>
              <c:f>Tabelle1!$B$3:$B$24</c:f>
              <c:strCache>
                <c:ptCount val="22"/>
                <c:pt idx="0">
                  <c:v>Uni Innsbruck</c:v>
                </c:pt>
                <c:pt idx="1">
                  <c:v>Uni Salzburg</c:v>
                </c:pt>
                <c:pt idx="2">
                  <c:v>Med Uni Innsbruck</c:v>
                </c:pt>
                <c:pt idx="3">
                  <c:v>TU Wien</c:v>
                </c:pt>
                <c:pt idx="4">
                  <c:v>WU Wien</c:v>
                </c:pt>
                <c:pt idx="5">
                  <c:v>BOKU Wien</c:v>
                </c:pt>
                <c:pt idx="6">
                  <c:v>Kunst Uni Linz</c:v>
                </c:pt>
                <c:pt idx="7">
                  <c:v>Kunst Uni Wien</c:v>
                </c:pt>
                <c:pt idx="8">
                  <c:v>Med Uni Wien</c:v>
                </c:pt>
                <c:pt idx="9">
                  <c:v>Uni Linz</c:v>
                </c:pt>
                <c:pt idx="10">
                  <c:v>Uni Wien</c:v>
                </c:pt>
                <c:pt idx="11">
                  <c:v>Med. Uni Graz</c:v>
                </c:pt>
                <c:pt idx="12">
                  <c:v>TU Graz</c:v>
                </c:pt>
                <c:pt idx="13">
                  <c:v>VetMed Wien</c:v>
                </c:pt>
                <c:pt idx="14">
                  <c:v>Kunst Uni Graz</c:v>
                </c:pt>
                <c:pt idx="15">
                  <c:v>Akad.d.bild.Künste Wien</c:v>
                </c:pt>
                <c:pt idx="16">
                  <c:v>Angewandte Wien</c:v>
                </c:pt>
                <c:pt idx="17">
                  <c:v>Uni Graz</c:v>
                </c:pt>
                <c:pt idx="18">
                  <c:v>Mozarteum Salzburg</c:v>
                </c:pt>
                <c:pt idx="19">
                  <c:v>Uni Klagenfurt</c:v>
                </c:pt>
                <c:pt idx="20">
                  <c:v>Montanuni Leoben </c:v>
                </c:pt>
                <c:pt idx="21">
                  <c:v>Mittelwert</c:v>
                </c:pt>
              </c:strCache>
            </c:strRef>
          </c:cat>
          <c:val>
            <c:numRef>
              <c:f>Tabelle1!$C$3:$C$24</c:f>
              <c:numCache>
                <c:formatCode>General</c:formatCode>
                <c:ptCount val="22"/>
                <c:pt idx="0">
                  <c:v>23.571428571428573</c:v>
                </c:pt>
                <c:pt idx="1">
                  <c:v>16.857142857142851</c:v>
                </c:pt>
                <c:pt idx="2">
                  <c:v>16.142857142857149</c:v>
                </c:pt>
                <c:pt idx="3">
                  <c:v>13.714285714285714</c:v>
                </c:pt>
                <c:pt idx="4">
                  <c:v>10.428571428571422</c:v>
                </c:pt>
                <c:pt idx="5">
                  <c:v>9.5714285714285712</c:v>
                </c:pt>
                <c:pt idx="6">
                  <c:v>7.857142857142855</c:v>
                </c:pt>
                <c:pt idx="7">
                  <c:v>7.7142857142857126</c:v>
                </c:pt>
                <c:pt idx="8">
                  <c:v>7.5714285714285712</c:v>
                </c:pt>
                <c:pt idx="9">
                  <c:v>6.7142857142857126</c:v>
                </c:pt>
                <c:pt idx="10">
                  <c:v>6.1428571428571415</c:v>
                </c:pt>
                <c:pt idx="11">
                  <c:v>5.5714285714285712</c:v>
                </c:pt>
                <c:pt idx="12">
                  <c:v>4.7142857142857126</c:v>
                </c:pt>
                <c:pt idx="13">
                  <c:v>4</c:v>
                </c:pt>
                <c:pt idx="14">
                  <c:v>3.7142857142857144</c:v>
                </c:pt>
                <c:pt idx="15">
                  <c:v>3.4285714285714293</c:v>
                </c:pt>
                <c:pt idx="16">
                  <c:v>2.8571428571428572</c:v>
                </c:pt>
                <c:pt idx="17">
                  <c:v>1.7142857142857146</c:v>
                </c:pt>
                <c:pt idx="18">
                  <c:v>1.5714285714285718</c:v>
                </c:pt>
                <c:pt idx="19">
                  <c:v>0.14285714285714293</c:v>
                </c:pt>
                <c:pt idx="20">
                  <c:v>0.14285714285714293</c:v>
                </c:pt>
                <c:pt idx="21">
                  <c:v>7.3401360544217686</c:v>
                </c:pt>
              </c:numCache>
            </c:numRef>
          </c:val>
        </c:ser>
        <c:axId val="48486656"/>
        <c:axId val="48488448"/>
      </c:barChart>
      <c:catAx>
        <c:axId val="48486656"/>
        <c:scaling>
          <c:orientation val="minMax"/>
        </c:scaling>
        <c:axPos val="b"/>
        <c:tickLblPos val="nextTo"/>
        <c:crossAx val="48488448"/>
        <c:crosses val="autoZero"/>
        <c:auto val="1"/>
        <c:lblAlgn val="ctr"/>
        <c:lblOffset val="100"/>
      </c:catAx>
      <c:valAx>
        <c:axId val="48488448"/>
        <c:scaling>
          <c:orientation val="minMax"/>
        </c:scaling>
        <c:axPos val="l"/>
        <c:majorGridlines/>
        <c:numFmt formatCode="General" sourceLinked="1"/>
        <c:tickLblPos val="nextTo"/>
        <c:crossAx val="48486656"/>
        <c:crosses val="autoZero"/>
        <c:crossBetween val="between"/>
      </c:valAx>
    </c:plotArea>
    <c:plotVisOnly val="1"/>
  </c:chart>
  <c:externalData r:id="rId1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0.77236</cdr:x>
      <cdr:y>0.17442</cdr:y>
    </cdr:from>
    <cdr:to>
      <cdr:x>0.96748</cdr:x>
      <cdr:y>0.27907</cdr:y>
    </cdr:to>
    <cdr:sp macro="" textlink="">
      <cdr:nvSpPr>
        <cdr:cNvPr id="2" name="Textfeld 1"/>
        <cdr:cNvSpPr txBox="1"/>
      </cdr:nvSpPr>
      <cdr:spPr>
        <a:xfrm xmlns:a="http://schemas.openxmlformats.org/drawingml/2006/main">
          <a:off x="6840760" y="1080120"/>
          <a:ext cx="1728192" cy="64807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de-AT" sz="1100" dirty="0"/>
        </a:p>
      </cdr:txBody>
    </cdr:sp>
  </cdr:relSizeAnchor>
  <cdr:relSizeAnchor xmlns:cdr="http://schemas.openxmlformats.org/drawingml/2006/chartDrawing">
    <cdr:from>
      <cdr:x>0.81301</cdr:x>
      <cdr:y>0.01163</cdr:y>
    </cdr:from>
    <cdr:to>
      <cdr:x>1</cdr:x>
      <cdr:y>0.10465</cdr:y>
    </cdr:to>
    <cdr:sp macro="" textlink="">
      <cdr:nvSpPr>
        <cdr:cNvPr id="3" name="Textfeld 2"/>
        <cdr:cNvSpPr txBox="1"/>
      </cdr:nvSpPr>
      <cdr:spPr>
        <a:xfrm xmlns:a="http://schemas.openxmlformats.org/drawingml/2006/main">
          <a:off x="7200800" y="72008"/>
          <a:ext cx="1656184" cy="57606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de-AT" sz="1000" dirty="0" smtClean="0"/>
            <a:t>Quelle:</a:t>
          </a:r>
        </a:p>
        <a:p xmlns:a="http://schemas.openxmlformats.org/drawingml/2006/main">
          <a:r>
            <a:rPr lang="de-AT" sz="1000" dirty="0" smtClean="0"/>
            <a:t>Wissenschafts-</a:t>
          </a:r>
        </a:p>
        <a:p xmlns:a="http://schemas.openxmlformats.org/drawingml/2006/main">
          <a:r>
            <a:rPr lang="de-AT" sz="1000" dirty="0" err="1" smtClean="0"/>
            <a:t>ministerium</a:t>
          </a:r>
          <a:endParaRPr lang="de-AT" sz="1000" dirty="0"/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1D2B8-6A4B-40E0-AEE1-B2B11BAB1576}" type="datetimeFigureOut">
              <a:rPr lang="de-AT" smtClean="0"/>
              <a:pPr/>
              <a:t>25.02.2013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B1148-C896-4D0E-9C21-C2539D0711CC}" type="slidenum">
              <a:rPr lang="de-AT" smtClean="0"/>
              <a:pPr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1D2B8-6A4B-40E0-AEE1-B2B11BAB1576}" type="datetimeFigureOut">
              <a:rPr lang="de-AT" smtClean="0"/>
              <a:pPr/>
              <a:t>25.02.2013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B1148-C896-4D0E-9C21-C2539D0711CC}" type="slidenum">
              <a:rPr lang="de-AT" smtClean="0"/>
              <a:pPr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1D2B8-6A4B-40E0-AEE1-B2B11BAB1576}" type="datetimeFigureOut">
              <a:rPr lang="de-AT" smtClean="0"/>
              <a:pPr/>
              <a:t>25.02.2013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B1148-C896-4D0E-9C21-C2539D0711CC}" type="slidenum">
              <a:rPr lang="de-AT" smtClean="0"/>
              <a:pPr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1D2B8-6A4B-40E0-AEE1-B2B11BAB1576}" type="datetimeFigureOut">
              <a:rPr lang="de-AT" smtClean="0"/>
              <a:pPr/>
              <a:t>25.02.2013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B1148-C896-4D0E-9C21-C2539D0711CC}" type="slidenum">
              <a:rPr lang="de-AT" smtClean="0"/>
              <a:pPr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1D2B8-6A4B-40E0-AEE1-B2B11BAB1576}" type="datetimeFigureOut">
              <a:rPr lang="de-AT" smtClean="0"/>
              <a:pPr/>
              <a:t>25.02.2013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B1148-C896-4D0E-9C21-C2539D0711CC}" type="slidenum">
              <a:rPr lang="de-AT" smtClean="0"/>
              <a:pPr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1D2B8-6A4B-40E0-AEE1-B2B11BAB1576}" type="datetimeFigureOut">
              <a:rPr lang="de-AT" smtClean="0"/>
              <a:pPr/>
              <a:t>25.02.2013</a:t>
            </a:fld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B1148-C896-4D0E-9C21-C2539D0711CC}" type="slidenum">
              <a:rPr lang="de-AT" smtClean="0"/>
              <a:pPr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1D2B8-6A4B-40E0-AEE1-B2B11BAB1576}" type="datetimeFigureOut">
              <a:rPr lang="de-AT" smtClean="0"/>
              <a:pPr/>
              <a:t>25.02.2013</a:t>
            </a:fld>
            <a:endParaRPr lang="de-AT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B1148-C896-4D0E-9C21-C2539D0711CC}" type="slidenum">
              <a:rPr lang="de-AT" smtClean="0"/>
              <a:pPr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1D2B8-6A4B-40E0-AEE1-B2B11BAB1576}" type="datetimeFigureOut">
              <a:rPr lang="de-AT" smtClean="0"/>
              <a:pPr/>
              <a:t>25.02.2013</a:t>
            </a:fld>
            <a:endParaRPr lang="de-AT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B1148-C896-4D0E-9C21-C2539D0711CC}" type="slidenum">
              <a:rPr lang="de-AT" smtClean="0"/>
              <a:pPr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1D2B8-6A4B-40E0-AEE1-B2B11BAB1576}" type="datetimeFigureOut">
              <a:rPr lang="de-AT" smtClean="0"/>
              <a:pPr/>
              <a:t>25.02.2013</a:t>
            </a:fld>
            <a:endParaRPr lang="de-AT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B1148-C896-4D0E-9C21-C2539D0711CC}" type="slidenum">
              <a:rPr lang="de-AT" smtClean="0"/>
              <a:pPr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1D2B8-6A4B-40E0-AEE1-B2B11BAB1576}" type="datetimeFigureOut">
              <a:rPr lang="de-AT" smtClean="0"/>
              <a:pPr/>
              <a:t>25.02.2013</a:t>
            </a:fld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B1148-C896-4D0E-9C21-C2539D0711CC}" type="slidenum">
              <a:rPr lang="de-AT" smtClean="0"/>
              <a:pPr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AT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1D2B8-6A4B-40E0-AEE1-B2B11BAB1576}" type="datetimeFigureOut">
              <a:rPr lang="de-AT" smtClean="0"/>
              <a:pPr/>
              <a:t>25.02.2013</a:t>
            </a:fld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B1148-C896-4D0E-9C21-C2539D0711CC}" type="slidenum">
              <a:rPr lang="de-AT" smtClean="0"/>
              <a:pPr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01D2B8-6A4B-40E0-AEE1-B2B11BAB1576}" type="datetimeFigureOut">
              <a:rPr lang="de-AT" smtClean="0"/>
              <a:pPr/>
              <a:t>25.02.2013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6B1148-C896-4D0E-9C21-C2539D0711CC}" type="slidenum">
              <a:rPr lang="de-AT" smtClean="0"/>
              <a:pPr/>
              <a:t>‹Nr.›</a:t>
            </a:fld>
            <a:endParaRPr lang="de-A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m 1"/>
          <p:cNvGraphicFramePr/>
          <p:nvPr/>
        </p:nvGraphicFramePr>
        <p:xfrm>
          <a:off x="107504" y="260648"/>
          <a:ext cx="8856984" cy="61926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m 2"/>
          <p:cNvGraphicFramePr/>
          <p:nvPr/>
        </p:nvGraphicFramePr>
        <p:xfrm>
          <a:off x="1943100" y="1371600"/>
          <a:ext cx="5257800" cy="4114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27</Words>
  <Application>Microsoft Office PowerPoint</Application>
  <PresentationFormat>Bildschirmpräsentation (4:3)</PresentationFormat>
  <Paragraphs>9</Paragraphs>
  <Slides>2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3" baseType="lpstr">
      <vt:lpstr>Larissa-Design</vt:lpstr>
      <vt:lpstr>Folie 1</vt:lpstr>
      <vt:lpstr>Folie 2</vt:lpstr>
    </vt:vector>
  </TitlesOfParts>
  <Company>MUI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Doris Sommeregger</dc:creator>
  <cp:lastModifiedBy>Doris Sommeregger</cp:lastModifiedBy>
  <cp:revision>10</cp:revision>
  <dcterms:created xsi:type="dcterms:W3CDTF">2013-02-25T08:23:42Z</dcterms:created>
  <dcterms:modified xsi:type="dcterms:W3CDTF">2013-02-25T12:58:37Z</dcterms:modified>
</cp:coreProperties>
</file>